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88" d="100"/>
          <a:sy n="88" d="100"/>
        </p:scale>
        <p:origin x="312"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2/14/2017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2/14/2017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2/14/2017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2/14/2017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2/14/2017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2/14/2017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2/14/2017</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aVstw9HYl-o"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wgu.edu/blogpost/improve-online-study-environmen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Goal setting and time management</a:t>
            </a:r>
            <a:endParaRPr lang="en-US" dirty="0"/>
          </a:p>
        </p:txBody>
      </p:sp>
      <p:sp>
        <p:nvSpPr>
          <p:cNvPr id="3" name="Subtitle 2"/>
          <p:cNvSpPr>
            <a:spLocks noGrp="1"/>
          </p:cNvSpPr>
          <p:nvPr>
            <p:ph type="subTitle" idx="1"/>
          </p:nvPr>
        </p:nvSpPr>
        <p:spPr/>
        <p:txBody>
          <a:bodyPr/>
          <a:lstStyle/>
          <a:p>
            <a:r>
              <a:rPr lang="en-US" dirty="0" smtClean="0"/>
              <a:t>Chapter 3</a:t>
            </a:r>
            <a:endParaRPr lang="en-US" dirty="0"/>
          </a:p>
        </p:txBody>
      </p:sp>
    </p:spTree>
    <p:extLst>
      <p:ext uri="{BB962C8B-B14F-4D97-AF65-F5344CB8AC3E}">
        <p14:creationId xmlns:p14="http://schemas.microsoft.com/office/powerpoint/2010/main" val="223451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Your study environment</a:t>
            </a:r>
            <a:br>
              <a:rPr lang="en-US" dirty="0" smtClean="0"/>
            </a:br>
            <a:r>
              <a:rPr lang="en-US" dirty="0" smtClean="0"/>
              <a:t>FACTORS </a:t>
            </a:r>
            <a:r>
              <a:rPr lang="en-US" dirty="0"/>
              <a:t>INFLUENCING STUDY SPACES</a:t>
            </a:r>
            <a:r>
              <a:rPr lang="en-US" b="1" dirty="0"/>
              <a:t/>
            </a:r>
            <a:br>
              <a:rPr lang="en-US" b="1" dirty="0"/>
            </a:br>
            <a:endParaRPr lang="en-US" dirty="0"/>
          </a:p>
        </p:txBody>
      </p:sp>
      <p:sp>
        <p:nvSpPr>
          <p:cNvPr id="3" name="Content Placeholder 2"/>
          <p:cNvSpPr>
            <a:spLocks noGrp="1"/>
          </p:cNvSpPr>
          <p:nvPr>
            <p:ph idx="1"/>
          </p:nvPr>
        </p:nvSpPr>
        <p:spPr>
          <a:xfrm>
            <a:off x="1024128" y="1733005"/>
            <a:ext cx="9720073" cy="4920343"/>
          </a:xfrm>
        </p:spPr>
        <p:txBody>
          <a:bodyPr>
            <a:normAutofit fontScale="92500" lnSpcReduction="10000"/>
          </a:bodyPr>
          <a:lstStyle/>
          <a:p>
            <a:r>
              <a:rPr lang="en-US" dirty="0" smtClean="0">
                <a:solidFill>
                  <a:srgbClr val="FF0000"/>
                </a:solidFill>
              </a:rPr>
              <a:t>Answer Yes/No to the following questions as we go over them.</a:t>
            </a:r>
            <a:r>
              <a:rPr lang="en-US" dirty="0">
                <a:solidFill>
                  <a:srgbClr val="FF0000"/>
                </a:solidFill>
              </a:rPr>
              <a:t>	</a:t>
            </a:r>
            <a:endParaRPr lang="en-US" dirty="0" smtClean="0">
              <a:solidFill>
                <a:srgbClr val="FF0000"/>
              </a:solidFill>
            </a:endParaRPr>
          </a:p>
          <a:p>
            <a:r>
              <a:rPr lang="en-US" dirty="0"/>
              <a:t>Music: Background music is generally “easy” on the ear and can enhance study productivity, as well as drown out other distractions. Depends on your personal tolerance, though. Headphones negatively impact memory and information retention.</a:t>
            </a:r>
          </a:p>
          <a:p>
            <a:r>
              <a:rPr lang="en-US" dirty="0" smtClean="0"/>
              <a:t>Background </a:t>
            </a:r>
            <a:r>
              <a:rPr lang="en-US" dirty="0"/>
              <a:t>noise: Volume of noise and persistence can be major distractions. Try out other environments.</a:t>
            </a:r>
          </a:p>
          <a:p>
            <a:r>
              <a:rPr lang="en-US" dirty="0"/>
              <a:t>Smells: Any smell, delightful or otherwise, has the potential to pull your attention away from your work. You may want to change your spot.</a:t>
            </a:r>
          </a:p>
          <a:p>
            <a:r>
              <a:rPr lang="en-US" dirty="0"/>
              <a:t>Lighting: Good lighting is essential. Without good lighting, you may strain or squint, get a headache, or tire. Be aware of the lighting conditions.</a:t>
            </a:r>
          </a:p>
          <a:p>
            <a:r>
              <a:rPr lang="en-US" dirty="0"/>
              <a:t>Temperature and humidity: If either is too extreme, it can make you uncomfortable and get in the way of effective studying.</a:t>
            </a:r>
          </a:p>
          <a:p>
            <a:r>
              <a:rPr lang="en-US" dirty="0"/>
              <a:t>Facebook, email, smart phone: Distractions come in all sizes, shapes, and colors. What draws your attention away from the task at hand? Remove all distractions</a:t>
            </a:r>
            <a:r>
              <a:rPr lang="en-US" dirty="0" smtClean="0"/>
              <a:t>.</a:t>
            </a:r>
            <a:endParaRPr lang="en-US" dirty="0"/>
          </a:p>
        </p:txBody>
      </p:sp>
    </p:spTree>
    <p:extLst>
      <p:ext uri="{BB962C8B-B14F-4D97-AF65-F5344CB8AC3E}">
        <p14:creationId xmlns:p14="http://schemas.microsoft.com/office/powerpoint/2010/main" val="3879205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Your study environment</a:t>
            </a:r>
            <a:br>
              <a:rPr lang="en-US" dirty="0"/>
            </a:br>
            <a:r>
              <a:rPr lang="en-US" dirty="0"/>
              <a:t>FACTORS INFLUENCING STUDY SPACES</a:t>
            </a:r>
          </a:p>
        </p:txBody>
      </p:sp>
      <p:sp>
        <p:nvSpPr>
          <p:cNvPr id="3" name="Content Placeholder 2"/>
          <p:cNvSpPr>
            <a:spLocks noGrp="1"/>
          </p:cNvSpPr>
          <p:nvPr>
            <p:ph idx="1"/>
          </p:nvPr>
        </p:nvSpPr>
        <p:spPr/>
        <p:txBody>
          <a:bodyPr>
            <a:normAutofit fontScale="85000" lnSpcReduction="20000"/>
          </a:bodyPr>
          <a:lstStyle/>
          <a:p>
            <a:r>
              <a:rPr lang="en-US" dirty="0"/>
              <a:t>Comfort—too much or too little: Too much of a good thing can be counterproductive. Best to study at a desk in a good chair, sitting up straight, rather than in bed, lying down. Be aware of how you feel.</a:t>
            </a:r>
          </a:p>
          <a:p>
            <a:r>
              <a:rPr lang="en-US" dirty="0"/>
              <a:t>Associations with other activities: Make sure that you associate the environment you’re in with schoolwork, study and concentration. Try new spaces if the associations are not supportive.</a:t>
            </a:r>
          </a:p>
          <a:p>
            <a:r>
              <a:rPr lang="en-US" dirty="0"/>
              <a:t>The clock: You may wish to set time goals for your studies. But avoid “being a slave” to the clock. Be clear about what you intend to accomplish and how much time you want to devote.</a:t>
            </a:r>
          </a:p>
          <a:p>
            <a:r>
              <a:rPr lang="en-US" dirty="0"/>
              <a:t>Other people: Depending on who the people are, they can help or distract. Study groups can be very helpful, but housemates all around can be distracting. Know your limits and your weaknesses.</a:t>
            </a:r>
          </a:p>
          <a:p>
            <a:r>
              <a:rPr lang="en-US" dirty="0"/>
              <a:t>Feng </a:t>
            </a:r>
            <a:r>
              <a:rPr lang="en-US" dirty="0" err="1"/>
              <a:t>shui</a:t>
            </a:r>
            <a:r>
              <a:rPr lang="en-US" dirty="0"/>
              <a:t>: This is the art of placement in your physical environment. Nurture your thoughts, emotions, and senses with good organization of furniture, knickknacks, etc. Avoid feeling cramped. Create a clean, neat workspace.</a:t>
            </a:r>
          </a:p>
          <a:p>
            <a:r>
              <a:rPr lang="en-US" b="1" dirty="0">
                <a:solidFill>
                  <a:srgbClr val="FF0000"/>
                </a:solidFill>
              </a:rPr>
              <a:t>Does this exercise give you any ideas for ways in which you might change where you study? How might you alter your physical environment to better support your schoolwork?</a:t>
            </a:r>
          </a:p>
          <a:p>
            <a:endParaRPr lang="en-US" dirty="0"/>
          </a:p>
        </p:txBody>
      </p:sp>
    </p:spTree>
    <p:extLst>
      <p:ext uri="{BB962C8B-B14F-4D97-AF65-F5344CB8AC3E}">
        <p14:creationId xmlns:p14="http://schemas.microsoft.com/office/powerpoint/2010/main" val="16658758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Defining goals</a:t>
            </a:r>
            <a:endParaRPr lang="en-US" dirty="0"/>
          </a:p>
        </p:txBody>
      </p:sp>
      <p:sp>
        <p:nvSpPr>
          <p:cNvPr id="3" name="Content Placeholder 2"/>
          <p:cNvSpPr>
            <a:spLocks noGrp="1"/>
          </p:cNvSpPr>
          <p:nvPr>
            <p:ph idx="1"/>
          </p:nvPr>
        </p:nvSpPr>
        <p:spPr/>
        <p:txBody>
          <a:bodyPr/>
          <a:lstStyle/>
          <a:p>
            <a:r>
              <a:rPr lang="en-US" dirty="0"/>
              <a:t>By the end of this section, you will be able to:</a:t>
            </a:r>
          </a:p>
          <a:p>
            <a:r>
              <a:rPr lang="en-US" dirty="0"/>
              <a:t>Explain how time management plays a factor in goal setting, leading to short-term, medium-term, and long-term objectives</a:t>
            </a:r>
          </a:p>
          <a:p>
            <a:r>
              <a:rPr lang="en-US" dirty="0"/>
              <a:t>Identify overall academic goals</a:t>
            </a:r>
          </a:p>
          <a:p>
            <a:r>
              <a:rPr lang="en-US" dirty="0"/>
              <a:t>Identify and apply motivational strategies to support goal achievement</a:t>
            </a:r>
          </a:p>
          <a:p>
            <a:r>
              <a:rPr lang="en-US" dirty="0"/>
              <a:t>Explore the social aspects of achieving goals (networking, social media, etc.)</a:t>
            </a:r>
          </a:p>
          <a:p>
            <a:r>
              <a:rPr lang="en-US" dirty="0"/>
              <a:t>Brainstorm factors that might hinder goal achievement and possible ways to address these issues</a:t>
            </a:r>
          </a:p>
          <a:p>
            <a:endParaRPr lang="en-US" dirty="0"/>
          </a:p>
        </p:txBody>
      </p:sp>
    </p:spTree>
    <p:extLst>
      <p:ext uri="{BB962C8B-B14F-4D97-AF65-F5344CB8AC3E}">
        <p14:creationId xmlns:p14="http://schemas.microsoft.com/office/powerpoint/2010/main" val="9904401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Success Begins with Goals</a:t>
            </a:r>
            <a:br>
              <a:rPr lang="en-US" b="1" dirty="0"/>
            </a:br>
            <a:endParaRPr lang="en-US" dirty="0"/>
          </a:p>
        </p:txBody>
      </p:sp>
      <p:sp>
        <p:nvSpPr>
          <p:cNvPr id="3" name="Content Placeholder 2"/>
          <p:cNvSpPr>
            <a:spLocks noGrp="1"/>
          </p:cNvSpPr>
          <p:nvPr>
            <p:ph idx="1"/>
          </p:nvPr>
        </p:nvSpPr>
        <p:spPr/>
        <p:txBody>
          <a:bodyPr/>
          <a:lstStyle/>
          <a:p>
            <a:r>
              <a:rPr lang="en-US" dirty="0"/>
              <a:t>Goals! A </a:t>
            </a:r>
            <a:r>
              <a:rPr lang="en-US" i="1" dirty="0"/>
              <a:t>goal</a:t>
            </a:r>
            <a:r>
              <a:rPr lang="en-US" dirty="0"/>
              <a:t> is a desired result that you envision and then plan and commit to achieve. </a:t>
            </a:r>
            <a:endParaRPr lang="en-US" dirty="0" smtClean="0"/>
          </a:p>
          <a:p>
            <a:r>
              <a:rPr lang="en-US" dirty="0" smtClean="0"/>
              <a:t>Goals </a:t>
            </a:r>
            <a:r>
              <a:rPr lang="en-US" dirty="0"/>
              <a:t>can relate to family, education, career, wellness, spirituality, and many other areas of your life. </a:t>
            </a:r>
            <a:endParaRPr lang="en-US" dirty="0" smtClean="0"/>
          </a:p>
          <a:p>
            <a:r>
              <a:rPr lang="en-US" dirty="0" smtClean="0"/>
              <a:t>Generally</a:t>
            </a:r>
            <a:r>
              <a:rPr lang="en-US" dirty="0"/>
              <a:t>, goals are associated with finite time expectations, even deadlines.</a:t>
            </a:r>
          </a:p>
        </p:txBody>
      </p:sp>
    </p:spTree>
    <p:extLst>
      <p:ext uri="{BB962C8B-B14F-4D97-AF65-F5344CB8AC3E}">
        <p14:creationId xmlns:p14="http://schemas.microsoft.com/office/powerpoint/2010/main" val="8536271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Success Begins with Goals</a:t>
            </a:r>
            <a:endParaRPr lang="en-US" dirty="0"/>
          </a:p>
        </p:txBody>
      </p:sp>
      <p:sp>
        <p:nvSpPr>
          <p:cNvPr id="3" name="Content Placeholder 2"/>
          <p:cNvSpPr>
            <a:spLocks noGrp="1"/>
          </p:cNvSpPr>
          <p:nvPr>
            <p:ph idx="1"/>
          </p:nvPr>
        </p:nvSpPr>
        <p:spPr>
          <a:xfrm>
            <a:off x="1024128" y="1765738"/>
            <a:ext cx="9720073" cy="4824248"/>
          </a:xfrm>
        </p:spPr>
        <p:txBody>
          <a:bodyPr>
            <a:normAutofit fontScale="92500" lnSpcReduction="10000"/>
          </a:bodyPr>
          <a:lstStyle/>
          <a:p>
            <a:r>
              <a:rPr lang="en-US" dirty="0"/>
              <a:t>As a college student, many of your goals are defined for you. </a:t>
            </a:r>
          </a:p>
          <a:p>
            <a:pPr marL="457200" indent="-457200">
              <a:buFont typeface="+mj-lt"/>
              <a:buAutoNum type="alphaLcPeriod"/>
            </a:pPr>
            <a:r>
              <a:rPr lang="en-US" dirty="0" smtClean="0"/>
              <a:t>You </a:t>
            </a:r>
            <a:r>
              <a:rPr lang="en-US" dirty="0"/>
              <a:t>must take certain </a:t>
            </a:r>
            <a:r>
              <a:rPr lang="en-US" dirty="0" smtClean="0"/>
              <a:t>courses </a:t>
            </a:r>
            <a:endParaRPr lang="en-US" dirty="0"/>
          </a:p>
          <a:p>
            <a:pPr marL="457200" indent="-457200">
              <a:buFont typeface="+mj-lt"/>
              <a:buAutoNum type="alphaLcPeriod"/>
            </a:pPr>
            <a:r>
              <a:rPr lang="en-US" dirty="0"/>
              <a:t>C</a:t>
            </a:r>
            <a:r>
              <a:rPr lang="en-US" dirty="0" smtClean="0"/>
              <a:t>omply </a:t>
            </a:r>
            <a:r>
              <a:rPr lang="en-US" dirty="0"/>
              <a:t>with certain terms and </a:t>
            </a:r>
            <a:r>
              <a:rPr lang="en-US" dirty="0" smtClean="0"/>
              <a:t>schedules </a:t>
            </a:r>
            <a:endParaRPr lang="en-US" dirty="0"/>
          </a:p>
          <a:p>
            <a:pPr marL="457200" indent="-457200">
              <a:buFont typeface="+mj-lt"/>
              <a:buAutoNum type="alphaLcPeriod"/>
            </a:pPr>
            <a:r>
              <a:rPr lang="en-US" dirty="0"/>
              <a:t>T</a:t>
            </a:r>
            <a:r>
              <a:rPr lang="en-US" dirty="0" smtClean="0"/>
              <a:t>urn </a:t>
            </a:r>
            <a:r>
              <a:rPr lang="en-US" dirty="0"/>
              <a:t>in assignments at specified </a:t>
            </a:r>
            <a:r>
              <a:rPr lang="en-US" dirty="0" smtClean="0"/>
              <a:t>times</a:t>
            </a:r>
          </a:p>
          <a:p>
            <a:endParaRPr lang="en-US" dirty="0"/>
          </a:p>
          <a:p>
            <a:r>
              <a:rPr lang="en-US" dirty="0"/>
              <a:t>But there are plenty of goals for you to define yourself. </a:t>
            </a:r>
          </a:p>
          <a:p>
            <a:pPr marL="457200" indent="-457200">
              <a:buFont typeface="+mj-lt"/>
              <a:buAutoNum type="alphaLcPeriod"/>
            </a:pPr>
            <a:r>
              <a:rPr lang="en-US" dirty="0"/>
              <a:t>Y</a:t>
            </a:r>
            <a:r>
              <a:rPr lang="en-US" dirty="0" smtClean="0"/>
              <a:t>ou </a:t>
            </a:r>
            <a:r>
              <a:rPr lang="en-US" dirty="0"/>
              <a:t>decide what you’d like to major in. </a:t>
            </a:r>
          </a:p>
          <a:p>
            <a:pPr marL="457200" indent="-457200">
              <a:buFont typeface="+mj-lt"/>
              <a:buAutoNum type="alphaLcPeriod"/>
            </a:pPr>
            <a:r>
              <a:rPr lang="en-US" dirty="0" smtClean="0"/>
              <a:t>You decide how </a:t>
            </a:r>
            <a:r>
              <a:rPr lang="en-US" dirty="0"/>
              <a:t>long you are going to be in college </a:t>
            </a:r>
            <a:r>
              <a:rPr lang="en-US" dirty="0" smtClean="0"/>
              <a:t> </a:t>
            </a:r>
          </a:p>
          <a:p>
            <a:pPr marL="457200" indent="-457200">
              <a:buFont typeface="+mj-lt"/>
              <a:buAutoNum type="alphaLcPeriod"/>
            </a:pPr>
            <a:r>
              <a:rPr lang="en-US" dirty="0" smtClean="0"/>
              <a:t>You decide what </a:t>
            </a:r>
            <a:r>
              <a:rPr lang="en-US" dirty="0"/>
              <a:t>terms you want to enroll </a:t>
            </a:r>
            <a:r>
              <a:rPr lang="en-US" dirty="0" smtClean="0"/>
              <a:t>in</a:t>
            </a:r>
          </a:p>
          <a:p>
            <a:pPr marL="0" indent="0">
              <a:buNone/>
            </a:pPr>
            <a:r>
              <a:rPr lang="en-US" dirty="0" smtClean="0"/>
              <a:t> </a:t>
            </a:r>
            <a:endParaRPr lang="en-US" dirty="0"/>
          </a:p>
          <a:p>
            <a:r>
              <a:rPr lang="en-US" b="1" dirty="0" smtClean="0"/>
              <a:t>What else do you decide as a college student?</a:t>
            </a:r>
            <a:endParaRPr lang="en-US" b="1" dirty="0"/>
          </a:p>
          <a:p>
            <a:endParaRPr lang="en-US" dirty="0"/>
          </a:p>
        </p:txBody>
      </p:sp>
    </p:spTree>
    <p:extLst>
      <p:ext uri="{BB962C8B-B14F-4D97-AF65-F5344CB8AC3E}">
        <p14:creationId xmlns:p14="http://schemas.microsoft.com/office/powerpoint/2010/main" val="2078940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Within your group answer the following questions.  Have one person in the group record the groups responses.</a:t>
            </a:r>
          </a:p>
          <a:p>
            <a:r>
              <a:rPr lang="en-US" dirty="0"/>
              <a:t>What are my top-priority goals?</a:t>
            </a:r>
          </a:p>
          <a:p>
            <a:r>
              <a:rPr lang="en-US" dirty="0"/>
              <a:t>Which of my skills and interests make my goals realistic for me?</a:t>
            </a:r>
          </a:p>
          <a:p>
            <a:r>
              <a:rPr lang="en-US" dirty="0"/>
              <a:t>What makes my goals believable and possible?</a:t>
            </a:r>
          </a:p>
          <a:p>
            <a:r>
              <a:rPr lang="en-US" dirty="0"/>
              <a:t>Are my goals measurable? How long will it take me to reach them? How will I know if I have achieved them?</a:t>
            </a:r>
          </a:p>
          <a:p>
            <a:r>
              <a:rPr lang="en-US" dirty="0"/>
              <a:t>Are my goals flexible? What will I do if I experience a setback?</a:t>
            </a:r>
          </a:p>
          <a:p>
            <a:r>
              <a:rPr lang="en-US" dirty="0"/>
              <a:t>Are my goal controllable? Can I achieve them on my own?</a:t>
            </a:r>
          </a:p>
          <a:p>
            <a:r>
              <a:rPr lang="en-US" dirty="0"/>
              <a:t>Are my goals in sync with my values?</a:t>
            </a:r>
          </a:p>
          <a:p>
            <a:endParaRPr lang="en-US" dirty="0"/>
          </a:p>
        </p:txBody>
      </p:sp>
    </p:spTree>
    <p:extLst>
      <p:ext uri="{BB962C8B-B14F-4D97-AF65-F5344CB8AC3E}">
        <p14:creationId xmlns:p14="http://schemas.microsoft.com/office/powerpoint/2010/main" val="30095422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smart goals</a:t>
            </a:r>
            <a:endParaRPr lang="en-US" dirty="0"/>
          </a:p>
        </p:txBody>
      </p:sp>
      <p:sp>
        <p:nvSpPr>
          <p:cNvPr id="3" name="Content Placeholder 2"/>
          <p:cNvSpPr>
            <a:spLocks noGrp="1"/>
          </p:cNvSpPr>
          <p:nvPr>
            <p:ph idx="1"/>
          </p:nvPr>
        </p:nvSpPr>
        <p:spPr/>
        <p:txBody>
          <a:bodyPr/>
          <a:lstStyle/>
          <a:p>
            <a:r>
              <a:rPr lang="en-US" dirty="0">
                <a:hlinkClick r:id="rId2"/>
              </a:rPr>
              <a:t>https://</a:t>
            </a:r>
            <a:r>
              <a:rPr lang="en-US" dirty="0" smtClean="0">
                <a:hlinkClick r:id="rId2"/>
              </a:rPr>
              <a:t>www.youtube.com/watch?v=aVstw9HYl-o</a:t>
            </a:r>
            <a:endParaRPr lang="en-US" dirty="0" smtClean="0"/>
          </a:p>
          <a:p>
            <a:r>
              <a:rPr lang="en-US" dirty="0" smtClean="0"/>
              <a:t>Compete the Personal Identity – My Goals sheet found on </a:t>
            </a:r>
            <a:r>
              <a:rPr lang="en-US" dirty="0" smtClean="0"/>
              <a:t>blackboard under </a:t>
            </a:r>
            <a:r>
              <a:rPr lang="en-US" smtClean="0"/>
              <a:t>this section.</a:t>
            </a:r>
            <a:endParaRPr lang="en-US" dirty="0" smtClean="0"/>
          </a:p>
          <a:p>
            <a:r>
              <a:rPr lang="en-US" dirty="0" smtClean="0"/>
              <a:t>Print and turn in when completed.</a:t>
            </a:r>
            <a:endParaRPr lang="en-US" dirty="0"/>
          </a:p>
        </p:txBody>
      </p:sp>
    </p:spTree>
    <p:extLst>
      <p:ext uri="{BB962C8B-B14F-4D97-AF65-F5344CB8AC3E}">
        <p14:creationId xmlns:p14="http://schemas.microsoft.com/office/powerpoint/2010/main" val="3338372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Social Aspects of Achieving Your Goals</a:t>
            </a:r>
            <a:br>
              <a:rPr lang="en-US" b="1" dirty="0"/>
            </a:br>
            <a:endParaRPr lang="en-US" dirty="0"/>
          </a:p>
        </p:txBody>
      </p:sp>
      <p:sp>
        <p:nvSpPr>
          <p:cNvPr id="3" name="Content Placeholder 2"/>
          <p:cNvSpPr>
            <a:spLocks noGrp="1"/>
          </p:cNvSpPr>
          <p:nvPr>
            <p:ph idx="1"/>
          </p:nvPr>
        </p:nvSpPr>
        <p:spPr>
          <a:xfrm>
            <a:off x="1024128" y="1466193"/>
            <a:ext cx="9720073" cy="5171090"/>
          </a:xfrm>
        </p:spPr>
        <p:txBody>
          <a:bodyPr>
            <a:normAutofit/>
          </a:bodyPr>
          <a:lstStyle/>
          <a:p>
            <a:pPr marL="0" indent="0">
              <a:buNone/>
            </a:pPr>
            <a:r>
              <a:rPr lang="en-US" dirty="0" smtClean="0"/>
              <a:t>Make </a:t>
            </a:r>
            <a:r>
              <a:rPr lang="en-US" dirty="0"/>
              <a:t>new friends</a:t>
            </a:r>
          </a:p>
          <a:p>
            <a:r>
              <a:rPr lang="en-US" dirty="0"/>
              <a:t>Study with friends</a:t>
            </a:r>
          </a:p>
          <a:p>
            <a:r>
              <a:rPr lang="en-US" dirty="0"/>
              <a:t>Actively engage with the college community</a:t>
            </a:r>
          </a:p>
          <a:p>
            <a:r>
              <a:rPr lang="en-US" dirty="0"/>
              <a:t>Volunteer to help others</a:t>
            </a:r>
          </a:p>
          <a:p>
            <a:r>
              <a:rPr lang="en-US" dirty="0"/>
              <a:t>Join student organizations</a:t>
            </a:r>
          </a:p>
          <a:p>
            <a:r>
              <a:rPr lang="en-US" dirty="0"/>
              <a:t>Get an internship</a:t>
            </a:r>
          </a:p>
          <a:p>
            <a:r>
              <a:rPr lang="en-US" dirty="0"/>
              <a:t>Work for a company related to your curriculum</a:t>
            </a:r>
          </a:p>
          <a:p>
            <a:r>
              <a:rPr lang="en-US" dirty="0"/>
              <a:t>Stay connected via social media (but use it judiciously)*</a:t>
            </a:r>
          </a:p>
          <a:p>
            <a:r>
              <a:rPr lang="en-US" dirty="0"/>
              <a:t>Keep a positive attitude</a:t>
            </a:r>
          </a:p>
          <a:p>
            <a:r>
              <a:rPr lang="en-US" dirty="0"/>
              <a:t>Congratulate yourself on all you’ve done to get where you are</a:t>
            </a:r>
          </a:p>
          <a:p>
            <a:endParaRPr lang="en-US" dirty="0"/>
          </a:p>
        </p:txBody>
      </p:sp>
    </p:spTree>
    <p:extLst>
      <p:ext uri="{BB962C8B-B14F-4D97-AF65-F5344CB8AC3E}">
        <p14:creationId xmlns:p14="http://schemas.microsoft.com/office/powerpoint/2010/main" val="40737731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Your Physical environment</a:t>
            </a:r>
            <a:endParaRPr lang="en-US" dirty="0"/>
          </a:p>
        </p:txBody>
      </p:sp>
      <p:sp>
        <p:nvSpPr>
          <p:cNvPr id="3" name="Content Placeholder 2"/>
          <p:cNvSpPr>
            <a:spLocks noGrp="1"/>
          </p:cNvSpPr>
          <p:nvPr>
            <p:ph idx="1"/>
          </p:nvPr>
        </p:nvSpPr>
        <p:spPr>
          <a:xfrm>
            <a:off x="1024128" y="2084833"/>
            <a:ext cx="9720073" cy="4662808"/>
          </a:xfrm>
        </p:spPr>
        <p:txBody>
          <a:bodyPr/>
          <a:lstStyle/>
          <a:p>
            <a:r>
              <a:rPr lang="en-US" dirty="0"/>
              <a:t>By the end of this section, you will be able to:</a:t>
            </a:r>
          </a:p>
          <a:p>
            <a:r>
              <a:rPr lang="en-US" dirty="0"/>
              <a:t>Analyze the impact of your surroundings while you study</a:t>
            </a:r>
          </a:p>
          <a:p>
            <a:r>
              <a:rPr lang="en-US" dirty="0"/>
              <a:t>Define distraction and multitasking</a:t>
            </a:r>
          </a:p>
          <a:p>
            <a:r>
              <a:rPr lang="en-US" dirty="0"/>
              <a:t>Assess the degree to which personal technology may help or hinder your study efforts</a:t>
            </a:r>
          </a:p>
          <a:p>
            <a:endParaRPr lang="en-US" dirty="0"/>
          </a:p>
        </p:txBody>
      </p:sp>
    </p:spTree>
    <p:extLst>
      <p:ext uri="{BB962C8B-B14F-4D97-AF65-F5344CB8AC3E}">
        <p14:creationId xmlns:p14="http://schemas.microsoft.com/office/powerpoint/2010/main" val="816551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Impact of Your Surroundings While You Study</a:t>
            </a:r>
            <a:br>
              <a:rPr lang="en-US" b="1" dirty="0"/>
            </a:br>
            <a:endParaRPr lang="en-US" dirty="0"/>
          </a:p>
        </p:txBody>
      </p:sp>
      <p:sp>
        <p:nvSpPr>
          <p:cNvPr id="3" name="Content Placeholder 2"/>
          <p:cNvSpPr>
            <a:spLocks noGrp="1"/>
          </p:cNvSpPr>
          <p:nvPr>
            <p:ph idx="1"/>
          </p:nvPr>
        </p:nvSpPr>
        <p:spPr/>
        <p:txBody>
          <a:bodyPr/>
          <a:lstStyle/>
          <a:p>
            <a:r>
              <a:rPr lang="en-US" dirty="0"/>
              <a:t>If a researcher walked up to you right now and asked you to identify your favorite place to study, what would your immediate response be</a:t>
            </a:r>
            <a:r>
              <a:rPr lang="en-US" dirty="0" smtClean="0"/>
              <a:t>?</a:t>
            </a:r>
          </a:p>
          <a:p>
            <a:r>
              <a:rPr lang="en-US" dirty="0"/>
              <a:t>What are your preferences for your physical surroundings when you study? </a:t>
            </a:r>
            <a:endParaRPr lang="en-US" dirty="0" smtClean="0"/>
          </a:p>
          <a:p>
            <a:r>
              <a:rPr lang="en-US" dirty="0" smtClean="0"/>
              <a:t>What </a:t>
            </a:r>
            <a:r>
              <a:rPr lang="en-US" dirty="0"/>
              <a:t>are the attributes of your most conducive study environment</a:t>
            </a:r>
            <a:r>
              <a:rPr lang="en-US" dirty="0" smtClean="0"/>
              <a:t>?</a:t>
            </a:r>
          </a:p>
          <a:p>
            <a:endParaRPr lang="en-US" dirty="0" smtClean="0"/>
          </a:p>
          <a:p>
            <a:r>
              <a:rPr lang="en-US" dirty="0" smtClean="0">
                <a:solidFill>
                  <a:srgbClr val="FF0000"/>
                </a:solidFill>
              </a:rPr>
              <a:t>Click the link to read about how your study environment effects your productivity:</a:t>
            </a:r>
          </a:p>
          <a:p>
            <a:r>
              <a:rPr lang="en-US" dirty="0">
                <a:hlinkClick r:id="rId2"/>
              </a:rPr>
              <a:t>http://</a:t>
            </a:r>
            <a:r>
              <a:rPr lang="en-US" dirty="0" smtClean="0">
                <a:hlinkClick r:id="rId2"/>
              </a:rPr>
              <a:t>www.wgu.edu/blogpost/improve-online-study-environment</a:t>
            </a:r>
            <a:endParaRPr lang="en-US" dirty="0" smtClean="0"/>
          </a:p>
          <a:p>
            <a:endParaRPr lang="en-US" dirty="0"/>
          </a:p>
        </p:txBody>
      </p:sp>
    </p:spTree>
    <p:extLst>
      <p:ext uri="{BB962C8B-B14F-4D97-AF65-F5344CB8AC3E}">
        <p14:creationId xmlns:p14="http://schemas.microsoft.com/office/powerpoint/2010/main" val="41315665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26</TotalTime>
  <Words>608</Words>
  <Application>Microsoft Office PowerPoint</Application>
  <PresentationFormat>Widescreen</PresentationFormat>
  <Paragraphs>76</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Tw Cen MT</vt:lpstr>
      <vt:lpstr>Tw Cen MT Condensed</vt:lpstr>
      <vt:lpstr>Wingdings 3</vt:lpstr>
      <vt:lpstr>Integral</vt:lpstr>
      <vt:lpstr>Goal setting and time management</vt:lpstr>
      <vt:lpstr>Defining goals</vt:lpstr>
      <vt:lpstr>Success Begins with Goals </vt:lpstr>
      <vt:lpstr>Success Begins with Goals</vt:lpstr>
      <vt:lpstr>Goals</vt:lpstr>
      <vt:lpstr>Setting smart goals</vt:lpstr>
      <vt:lpstr>Social Aspects of Achieving Your Goals </vt:lpstr>
      <vt:lpstr>Your Physical environment</vt:lpstr>
      <vt:lpstr>The Impact of Your Surroundings While You Study </vt:lpstr>
      <vt:lpstr>Your study environment FACTORS INFLUENCING STUDY SPACES </vt:lpstr>
      <vt:lpstr>Your study environment FACTORS INFLUENCING STUDY SPACES</vt:lpstr>
    </vt:vector>
  </TitlesOfParts>
  <Company>San Jacinto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Goal setting and time management</dc:title>
  <dc:creator>Maima, Judith</dc:creator>
  <cp:lastModifiedBy>Bernal, Rachel</cp:lastModifiedBy>
  <cp:revision>4</cp:revision>
  <dcterms:created xsi:type="dcterms:W3CDTF">2017-02-02T01:11:19Z</dcterms:created>
  <dcterms:modified xsi:type="dcterms:W3CDTF">2017-02-14T14:31:15Z</dcterms:modified>
</cp:coreProperties>
</file>